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sldIdLst>
    <p:sldId id="256" r:id="rId2"/>
    <p:sldId id="257" r:id="rId3"/>
    <p:sldId id="294" r:id="rId4"/>
    <p:sldId id="315" r:id="rId5"/>
    <p:sldId id="316" r:id="rId6"/>
    <p:sldId id="295" r:id="rId7"/>
    <p:sldId id="296" r:id="rId8"/>
    <p:sldId id="297" r:id="rId9"/>
    <p:sldId id="298" r:id="rId10"/>
    <p:sldId id="306" r:id="rId11"/>
    <p:sldId id="304" r:id="rId12"/>
    <p:sldId id="305" r:id="rId13"/>
    <p:sldId id="303" r:id="rId14"/>
    <p:sldId id="300" r:id="rId15"/>
    <p:sldId id="301" r:id="rId16"/>
    <p:sldId id="307" r:id="rId17"/>
    <p:sldId id="308" r:id="rId18"/>
    <p:sldId id="302" r:id="rId19"/>
    <p:sldId id="309" r:id="rId20"/>
    <p:sldId id="310" r:id="rId21"/>
    <p:sldId id="312" r:id="rId22"/>
    <p:sldId id="313" r:id="rId23"/>
    <p:sldId id="273" r:id="rId24"/>
    <p:sldId id="274" r:id="rId25"/>
    <p:sldId id="31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4314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5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1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38439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7833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7777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445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388277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59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899E17E-9320-4F91-A432-D191D5F6B335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42763EC-C466-436B-8EB6-065FAB3D797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67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bay.com/itm/Multicolor-Adhesive-High-Gloss-Film-Vinyl-PVC-Tape-Automotive-Grade-Car-Wrap/223034541877?var=521843692188&amp;hash=item33ede50735:g:6qEAAOSwi5dcl0Qt" TargetMode="External"/><Relationship Id="rId13" Type="http://schemas.openxmlformats.org/officeDocument/2006/relationships/hyperlink" Target="https://www.ebay.com/itm/AC110-220V-Power-Supply-Adapter-Transformer-LED-Strip-2A-3A-5A-8A-DC-5V-12V-24V/322286626497?_trkparms=ispr%3D1&amp;hash=item4b09c7a6c1:m:mQ3El-m3_vZFy4IcfeV7aTg&amp;enc=AQAEAAACMBPxNw%2BVj6nta7CKEs3N0qWt2oeUjS/mICitc2dPT%2BkUxC2RMAQd1SSZ/L83gpVkpipIX5LQFwHani/j1nYtqOaAdEqCRG1xwRbwNAV8GIlGRZ3B0GhZQeugTrfnzx5luZ5xOfLlxWEnGhVqSiulJuP2k781BrKCS8B6xgrwIaNRAMu5kff%2BS4LSKDej%2B52NThEo6LmHpemiJc7nADThnJMk6XWgYjzZB4qRjOYKHbuH8Eu/jMOMIPt7IMKYaaLuGD9e2w749Og4R2n633cEhE1qvm6vxU8wS5qn83tNNQpmvh2Hl2e7eMA2lthCjRDa20f0rzEDWT1mY452b9RtDTHbHKfkMO2KQGduO1YhGsfRlfdXwD5u4Px6qWG1Pf/JTpYqdj9BkD1CAVI9WQhZDJaT4JALVaP2%2BaSCViGsmHGb13Hpn%2BCf/4VB6sQyMqQZW1jIa80/Ec9CgAgCjD03gi0iKjjwAliQ%2BumIlAeBKnCjZ5bvxQS1RiBq%2B2Lum8ccicKCSMcf9pxLgAxiSwqLI%2BM8wDsZrTawaaoZEotMHk7cYXBB07nD2/G7kpVA/F1aUv94osyXCPQyl79H5/IIDBD8wupMSAe4J3z3ok2pp18pKnncJNji5oFeFIXCscSwpqgO32diRJNwRZmPWr2Umgb6rqmATGsvDmhSKlXOx1%2BL8vuK3J1qWkY2/OKx4VNbYipmBpBjOTExhcV56hDQk72bHEvydswFgj1vF36ZCkRh&amp;checksum=322286626497bcfaf6ca8a5b4cd9ab2f4fab3762ce56&amp;enc=AQAEAAACMBPxNw%2BVj6nta7CKEs3N0qWt2oeUjS/mICitc2dPT%2BkUxC2RMAQd1SSZ/L83gpVkpipIX5LQFwHani/j1nYtqOaAdEqCRG1xwRbwNAV8GIlGRZ3B0GhZQeugTrfnzx5luZ5xOfLlxWEnGhVqSiulJuP2k781BrKCS8B6xgrwIaNRAMu5kff%2BS4LSKDej%2B52NThEo6LmHpemiJc7nADThnJMk6XWgYjzZB4qRjOYKHbuH8Eu/jMOMIPt7IMKYaaLuGD9e2w749Og4R2n633cEhE1qvm6vxU8wS5qn83tNNQpmvh2Hl2e7eMA2lthCjRDa20f0rzEDWT1mY452b9RtDTHbHKfkMO2KQGduO1YhGsfRlfdXwD5u4Px6qWG1Pf/JTpYqdj9BkD1CAVI9WQhZDJaT4JALVaP2%2BaSCViGsmHGb13Hpn%2BCf/4VB6sQyMqQZW1jIa80/Ec9CgAgCjD03gi0iKjjwAliQ%2BumIlAeBKnCjZ5bvxQS1RiBq%2B2Lum8ccicKCSMcf9pxLgAxiSwqLI%2BM8wDsZrTawaaoZEotMHk7cYXBB07nD2/G7kpVA/F1aUv94osyXCPQyl79H5/IIDBD8wupMSAe4J3z3ok2pp18pKnncJNji5oFeFIXCscSwpqgO32diRJNwRZmPWr2Umgb6rqmATGsvDmhSKlXOx1%2BL8vuK3J1qWkY2/OKx4VNbYipmBpBjOTExhcV56hDQk72bHEvydswFgj1vF36ZCkRh&amp;checksum=322286626497bcfaf6ca8a5b4cd9ab2f4fab3762ce56" TargetMode="External"/><Relationship Id="rId3" Type="http://schemas.openxmlformats.org/officeDocument/2006/relationships/hyperlink" Target="https://www.ebay.com/itm/STAINLESS-STEEL-SHEET-PLATE-in-Various-sizes-and-Thickness/112740090156?var=413195179173&amp;hash=item1a3fd5412c:m:mPUwwyOw159DWFCKTJz7fqA" TargetMode="External"/><Relationship Id="rId7" Type="http://schemas.openxmlformats.org/officeDocument/2006/relationships/hyperlink" Target="https://www.ebay.com/itm/Strong-Heavy-Duty-Strap-Hinges-Zinc-Tee-Door-Gate-GOLD-Choose-your-pack-size/142432290165?hash=item2129a04575:m:mRej1rysKMpJj9NQ2h7a8MA" TargetMode="External"/><Relationship Id="rId12" Type="http://schemas.openxmlformats.org/officeDocument/2006/relationships/hyperlink" Target="https://www.ebay.com/itm/10-20-30CM-Jumper-Wire-Cable-Male-to-Male-to-Female-to-Female-Arduino-Breadboard/392315907400?_" TargetMode="External"/><Relationship Id="rId2" Type="http://schemas.openxmlformats.org/officeDocument/2006/relationships/hyperlink" Target="https://www.ebay.com/itm/360-20KG-Waterproof-High-Torque-Metal-Gear-RC-Servo-Motor-Car-Helicopter-Boat/323651383778?epid=18028122388&amp;_trkparms=ispr%3D1&amp;hash=item4b5b2031e2:g:~NIAAOSw0AFcifH2&amp;enc=AQAEAAACMBPxNw%2BVj6nta7CKEs3N0qWG0yDLwcg5xSJPPvmrWDXumHMJ77gwx46ufPyxmpZDFtxWQ43E16Z5lrWTlnlHSpTMgzt9EfCckBLsMM%2B/oTGOX/03PH1rn9deBi54j5Hm505w1mAxGfxXqk2xxOe2pEhbNfGHszQYfvNRDYP89y908U3Gug/4QKl30M4QG/pUuMvCaACwUazMVHDJWDU0Gz3pLMQGk9uMktqmLdvbqQnetqsOe4jntOhAyY0oWcrXBlYfzQTKjImybdKw2wTJaENMX8zMW7koA5yXYgs%2BXXiX8YkGTmgjYLYgEW7QFEFL4RyrQJGJ%2BrkvgdlSYe28TVqXoTtM2XMBc4kyVKCocMUsHzc2r6BriXmdeauSlQr00HbpieQuhy2lOFktztgGhUSFqpodDnO4YRegE2MsgbUOgOQ0%2BTzNWLLa3oliIQWtXJjbjwX6rmyDhrIf1Vlhq4aIWFWbWMPrycUAA2A5Ks6k/smeQ6nSlz%2BFxtPwzH7Yox2KcMgn8n6mowX1DH9tsVQSPGikTcRn1%2Bx3vPNPzhe7jscqOroh9szcgReGRd1MxBPzSfZlRZzev2uLtjDAxXkT%2BX4W5CNj5WUpyWskHzFbz4BRy08N6uC%2BvKq9HDpJqnV/Qx%2B/D18pfjwTP5NUVCWtmK%2BrOhwQDTC9Hdgqkrf2aJeXm6khPUuYj0kH9XwPUuX1NGdla9c6OD3iSAbk9qdH8hJq%2B4UvqGQsVrcvm7HO&amp;checksum=3236513837788dc6e4d52d2840e49456a131373bd55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parkfun.com/products/12577" TargetMode="External"/><Relationship Id="rId11" Type="http://schemas.openxmlformats.org/officeDocument/2006/relationships/hyperlink" Target="https://www.ebay.com/itm/Safest-3-7V-18650-Charger-Lithium-Ion-Battery-USB-Rechargeable-Battery-Universal/153613634183?_trkparms=ispr%3D1&amp;hash=item23c4160a87:m:m_p07jw_b4GxCYAdeRoJrZQ&amp;enc=AQAEAAACQBPxNw%2BVj6nta7CKEs3N0qVXhymaW" TargetMode="External"/><Relationship Id="rId5" Type="http://schemas.openxmlformats.org/officeDocument/2006/relationships/hyperlink" Target="https://www.ebay.com/itm/PS4-DUALSHOCK-4-Wireless-Controller-Bluetooth4-0-Gamepad-for-SONY-PlayStation-US/123895207849?hash=item1cd8bad7a9:m:mL4D1NtKRZ7718d31_Ts2fg" TargetMode="External"/><Relationship Id="rId10" Type="http://schemas.openxmlformats.org/officeDocument/2006/relationships/hyperlink" Target="https://www.ebay.com/itm/4-4Ah-4400mah-36v-18650-lithium-battery-pack-for-Balance-Scooter-Board-2-wheel/123902060267?_trkparms=aid%3D555018%26algo%3DPL.SIM%26ao%3D1%26asc%3D6" TargetMode="External"/><Relationship Id="rId4" Type="http://schemas.openxmlformats.org/officeDocument/2006/relationships/hyperlink" Target="https://www.ebay.com/itm/Arduino-UNO-R3-Mini-Micro-USB-ATmega328P-CH340G-Replace-ATmega16U2-Board/201927954809?_trkparms=ispr%3D1&amp;hash=item2f03d81179:m:mYNct0jNomx8zpnNZhtT7Gw&amp;enc=AQAEAAACMBPxNw%2BVj6nta7CKEs3N0qXoweh7td8vT0yCPoq0LJ0furunImXYO39Wk%2B/mtVCfRzmxUbMVZxbFwfAJx3Ry1aJa%2BSexvFTGOpUtuT4fl7fnCBZGB5lXSBsHUoR01wuzX0u5YRAnopYmMm5pC/kWvm9b1bx48Y6/GhczpkPkU6TnxWdzNrQ1bJ3fdg3tUf2Q7ZrP0FzqyiUpJaVgwsT8GOX/dzQpmPpPPmPxXBhvtLol5QupS731YPFwzpSTe6mWJ8%2B%2BfKA0aVTeYW5brDpR5CCcd54789am/2vfs3jZfsNyR3Z%2BIzQd6fs62l13qKYxHdIFJftXsZldB7%2BTlMdLz3TTtaB0k0uxZ149o3bNfQPmQ0KED3pb6HvIZYyRI4%2BLeQv7AD7paUAWLBHCZRX7U8oF3cYCr1ntYNOCohPhoeWrRk/KoZnGniLQYdwGmTg6UAWS1yEyCGgl9Y1Kn3JKXK9qMD/m3ouQC3Odnhojr8I3Vlz5xRxkPkpcrA1RliPoyPRe2kwhjNFtKzpylHf/ipmYHw/%2BNcDkkiX%2Be7q3u2TpOwueSdcXlqfdvnIm5vaRO3nsvA5T4XnMsHvWfUsXviXZAVLo49hzLeNaL%2B1/UXo7gJGgt5nVj33kLoL6%2B3wNALUFCrNfe%2BLpVXTHANTKRi1PVmjyRDCebkTyPkrqsYvL6G08ukN%2BMP%2BL0L8xkK8YcUfjhLiE6SaLlDUKWf7zs%2BzFBDZehPpROxM2SBDZwM6J&amp;checksum=2019279548092a352724de914dc988933444c8af1db6" TargetMode="External"/><Relationship Id="rId9" Type="http://schemas.openxmlformats.org/officeDocument/2006/relationships/hyperlink" Target="https://www.ebay.com/itm/M3-Black-12-9-Grade-Alloy-Steel-Allen-Hex-Socket-Cap-Head-Screw-Bolt-DIN912/182022519670?_trkpar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255008"/>
            <a:ext cx="10993549" cy="1475013"/>
          </a:xfrm>
        </p:spPr>
        <p:txBody>
          <a:bodyPr/>
          <a:lstStyle/>
          <a:p>
            <a:r>
              <a:rPr lang="en-US" dirty="0" smtClean="0"/>
              <a:t>Biped Robot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4885" y="5348432"/>
            <a:ext cx="10993546" cy="590321"/>
          </a:xfrm>
        </p:spPr>
        <p:txBody>
          <a:bodyPr>
            <a:noAutofit/>
          </a:bodyPr>
          <a:lstStyle/>
          <a:p>
            <a:pPr algn="r"/>
            <a:r>
              <a:rPr lang="en-US" dirty="0" smtClean="0"/>
              <a:t>Fahad</a:t>
            </a:r>
          </a:p>
          <a:p>
            <a:pPr algn="r"/>
            <a:r>
              <a:rPr lang="en-US" dirty="0" smtClean="0"/>
              <a:t>Mohammed</a:t>
            </a:r>
          </a:p>
          <a:p>
            <a:pPr algn="r"/>
            <a:r>
              <a:rPr lang="en-US" dirty="0" err="1" smtClean="0"/>
              <a:t>Naif</a:t>
            </a:r>
            <a:endParaRPr lang="en-US" dirty="0" smtClean="0"/>
          </a:p>
          <a:p>
            <a:pPr algn="r"/>
            <a:r>
              <a:rPr lang="en-US" dirty="0" smtClean="0"/>
              <a:t>Sponsor: Program FEES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8388" y="1912898"/>
            <a:ext cx="2048161" cy="264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339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Reliable</a:t>
            </a:r>
            <a:r>
              <a:rPr lang="en-US" dirty="0"/>
              <a:t>: As the design is strong and motors will use good quality to make it reliable so this requirement is fulfilled. </a:t>
            </a:r>
            <a:endParaRPr lang="en-US" dirty="0" smtClean="0"/>
          </a:p>
          <a:p>
            <a:r>
              <a:rPr lang="en-US" dirty="0" smtClean="0"/>
              <a:t>Long-Lasting </a:t>
            </a:r>
            <a:r>
              <a:rPr lang="en-US" dirty="0"/>
              <a:t>or Durable: Steel will use to develop the outer body that will be long-lasting so this requirement was fulfilled. </a:t>
            </a:r>
            <a:endParaRPr lang="en-US" dirty="0" smtClean="0"/>
          </a:p>
          <a:p>
            <a:r>
              <a:rPr lang="en-US" dirty="0" smtClean="0"/>
              <a:t>Almost </a:t>
            </a:r>
            <a:r>
              <a:rPr lang="en-US" dirty="0"/>
              <a:t>all the requirements have fulfilled by the design only the dancing capability has not decided yet and also dancing is not an important aspect for the balancing </a:t>
            </a:r>
            <a:r>
              <a:rPr lang="en-US" dirty="0" smtClean="0"/>
              <a:t>rob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423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Dimensions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=6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𝐴𝑟𝑒𝑎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𝐴𝑟𝑒𝑎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=20 ∗6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𝐴𝑟𝑒𝑎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=120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Hence the required area is also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so this requirement has fulfilled as well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39" t="-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9699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Moving Capacity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=180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𝑠𝑒𝑐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Consider the velocity of robot is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=0.3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So the distance it can travel using the time of 180 seconds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𝐷𝑖𝑠𝑡𝑎𝑛𝑐𝑒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𝐷𝑖𝑠𝑡𝑎𝑛𝑐𝑒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=0.3 ∗180 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𝐷𝑖𝑠𝑡𝑎𝑛𝑐𝑒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=54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So it can easily travel 54 meters and we need the capacity of 3 meters only so hence this ER has fulfilled as well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99" t="-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981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Battery Time Calculation: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𝐵𝑎𝑡𝑡𝑒𝑟𝑦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𝐶𝑎𝑝𝑎𝑐𝑖𝑡𝑦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=60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𝑚𝐴𝐻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=1000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𝑚𝐴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=0.06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𝐻𝑜𝑢𝑟𝑠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=0.06∗3600=216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𝑠𝑒𝑐𝑜𝑛𝑑𝑠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So the battery will run for around 216 seconds and we need running time of 180 seconds so engineering requirement has tested and fulfilled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99" t="-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5073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b="1" dirty="0" smtClean="0"/>
                  <a:t>Analytical Analysis for Wheel Shaft</a:t>
                </a:r>
              </a:p>
              <a:p>
                <a:r>
                  <a:rPr lang="en-US" dirty="0" smtClean="0"/>
                  <a:t>For shaft connecting two wheels can be a hollow shaft or solid shaft. And it can determine using the following equation </a:t>
                </a:r>
              </a:p>
              <a:p>
                <a:pPr algn="ctr"/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=0.5∗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𝑚𝑥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Putting the values into the </a:t>
                </a:r>
                <a:r>
                  <a:rPr lang="en-US" dirty="0" smtClean="0"/>
                  <a:t>above equation </a:t>
                </a:r>
                <a:endParaRPr lang="en-US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44%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Results have shown that the strength to weight ratio of hollow shaft is higher than the strength to weight ratio. By 44% which means hollow shaft is better to use and it will light in weight which is better for the design and strong enough to cover the whole body weight.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19" t="-1864" r="-778" b="-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4934528" y="3067748"/>
                <a:ext cx="1934889" cy="566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en-US" sz="2000" dirty="0" smtClean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solidFill>
                          <a:prstClr val="black">
                            <a:lumMod val="65000"/>
                            <a:lumOff val="35000"/>
                          </a:prstClr>
                        </a:solidFill>
                        <a:latin typeface="Cambria Math" panose="02040503050406030204" pitchFamily="18" charset="0"/>
                      </a:rPr>
                      <m:t>=0.5∗</m:t>
                    </m:r>
                    <m:f>
                      <m:fPr>
                        <m:ctrlP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i="1">
                                <a:solidFill>
                                  <a:prstClr val="black">
                                    <a:lumMod val="65000"/>
                                    <a:lumOff val="3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prstClr val="black">
                                    <a:lumMod val="65000"/>
                                    <a:lumOff val="3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prstClr val="black">
                                    <a:lumMod val="65000"/>
                                    <a:lumOff val="3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𝑚𝑥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i="1">
                                <a:solidFill>
                                  <a:prstClr val="black">
                                    <a:lumMod val="65000"/>
                                    <a:lumOff val="3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prstClr val="black">
                                    <a:lumMod val="65000"/>
                                    <a:lumOff val="3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prstClr val="black">
                                    <a:lumMod val="65000"/>
                                    <a:lumOff val="3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num>
                      <m:den>
                        <m: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i="1">
                            <a:solidFill>
                              <a:prstClr val="black">
                                <a:lumMod val="65000"/>
                                <a:lumOff val="3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528" y="3067748"/>
                <a:ext cx="1934889" cy="566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4123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 smtClean="0"/>
                  <a:t>Material Analysis</a:t>
                </a:r>
              </a:p>
              <a:p>
                <a:r>
                  <a:rPr lang="en-US" dirty="0" smtClean="0"/>
                  <a:t>Aluminum Alloy 6061 Body</a:t>
                </a:r>
              </a:p>
              <a:p>
                <a:r>
                  <a:rPr lang="en-US" dirty="0" smtClean="0"/>
                  <a:t>Steel Body </a:t>
                </a:r>
              </a:p>
              <a:p>
                <a:r>
                  <a:rPr lang="en-US" dirty="0" smtClean="0"/>
                  <a:t>Ultimate Strength of Aluminum 6061 = 290 </a:t>
                </a:r>
                <a:r>
                  <a:rPr lang="en-US" dirty="0" err="1" smtClean="0"/>
                  <a:t>Mpa</a:t>
                </a:r>
                <a:endParaRPr lang="en-US" dirty="0" smtClean="0"/>
              </a:p>
              <a:p>
                <a:r>
                  <a:rPr lang="en-US" dirty="0" smtClean="0"/>
                  <a:t>Ultimate Strength of Steel = 400 </a:t>
                </a:r>
                <a:r>
                  <a:rPr lang="en-US" dirty="0" err="1" smtClean="0"/>
                  <a:t>Mpa</a:t>
                </a:r>
                <a:endParaRPr lang="en-US" dirty="0" smtClean="0"/>
              </a:p>
              <a:p>
                <a:r>
                  <a:rPr lang="en-US" dirty="0" smtClean="0"/>
                  <a:t>Strength to Weight Ratio of Aluminum = 42 </a:t>
                </a:r>
                <a:r>
                  <a:rPr lang="en-US" dirty="0" err="1" smtClean="0"/>
                  <a:t>ksi</a:t>
                </a:r>
                <a:endParaRPr lang="en-US" dirty="0" smtClean="0"/>
              </a:p>
              <a:p>
                <a:r>
                  <a:rPr lang="en-US" dirty="0" smtClean="0"/>
                  <a:t>Strength to Weight Ratio of Steel = 126 </a:t>
                </a:r>
                <a:r>
                  <a:rPr lang="en-US" dirty="0" err="1" smtClean="0"/>
                  <a:t>ksi</a:t>
                </a:r>
                <a:endParaRPr lang="en-US" dirty="0" smtClean="0"/>
              </a:p>
              <a:p>
                <a:r>
                  <a:rPr lang="en-US" dirty="0" smtClean="0"/>
                  <a:t>Strength to Weight Ratio of Aluminum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Strength to Weight ratio of Steel</a:t>
                </a:r>
              </a:p>
              <a:p>
                <a:r>
                  <a:rPr lang="en-US" dirty="0" smtClean="0"/>
                  <a:t>Aluminum is preferable to use because of light weight and high strength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19" t="-1017" b="-1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7090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FMEA 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893986"/>
              </p:ext>
            </p:extLst>
          </p:nvPr>
        </p:nvGraphicFramePr>
        <p:xfrm>
          <a:off x="1251678" y="1358536"/>
          <a:ext cx="10178321" cy="5056061"/>
        </p:xfrm>
        <a:graphic>
          <a:graphicData uri="http://schemas.openxmlformats.org/drawingml/2006/table">
            <a:tbl>
              <a:tblPr/>
              <a:tblGrid>
                <a:gridCol w="1278465">
                  <a:extLst>
                    <a:ext uri="{9D8B030D-6E8A-4147-A177-3AD203B41FA5}">
                      <a16:colId xmlns:a16="http://schemas.microsoft.com/office/drawing/2014/main" val="329829680"/>
                    </a:ext>
                  </a:extLst>
                </a:gridCol>
                <a:gridCol w="1560308">
                  <a:extLst>
                    <a:ext uri="{9D8B030D-6E8A-4147-A177-3AD203B41FA5}">
                      <a16:colId xmlns:a16="http://schemas.microsoft.com/office/drawing/2014/main" val="1074396486"/>
                    </a:ext>
                  </a:extLst>
                </a:gridCol>
                <a:gridCol w="918170">
                  <a:extLst>
                    <a:ext uri="{9D8B030D-6E8A-4147-A177-3AD203B41FA5}">
                      <a16:colId xmlns:a16="http://schemas.microsoft.com/office/drawing/2014/main" val="2121276683"/>
                    </a:ext>
                  </a:extLst>
                </a:gridCol>
                <a:gridCol w="479424">
                  <a:extLst>
                    <a:ext uri="{9D8B030D-6E8A-4147-A177-3AD203B41FA5}">
                      <a16:colId xmlns:a16="http://schemas.microsoft.com/office/drawing/2014/main" val="914993218"/>
                    </a:ext>
                  </a:extLst>
                </a:gridCol>
                <a:gridCol w="1522534">
                  <a:extLst>
                    <a:ext uri="{9D8B030D-6E8A-4147-A177-3AD203B41FA5}">
                      <a16:colId xmlns:a16="http://schemas.microsoft.com/office/drawing/2014/main" val="1865510384"/>
                    </a:ext>
                  </a:extLst>
                </a:gridCol>
                <a:gridCol w="688628">
                  <a:extLst>
                    <a:ext uri="{9D8B030D-6E8A-4147-A177-3AD203B41FA5}">
                      <a16:colId xmlns:a16="http://schemas.microsoft.com/office/drawing/2014/main" val="2858564296"/>
                    </a:ext>
                  </a:extLst>
                </a:gridCol>
                <a:gridCol w="1394689">
                  <a:extLst>
                    <a:ext uri="{9D8B030D-6E8A-4147-A177-3AD203B41FA5}">
                      <a16:colId xmlns:a16="http://schemas.microsoft.com/office/drawing/2014/main" val="3183941877"/>
                    </a:ext>
                  </a:extLst>
                </a:gridCol>
                <a:gridCol w="639233">
                  <a:extLst>
                    <a:ext uri="{9D8B030D-6E8A-4147-A177-3AD203B41FA5}">
                      <a16:colId xmlns:a16="http://schemas.microsoft.com/office/drawing/2014/main" val="4158704485"/>
                    </a:ext>
                  </a:extLst>
                </a:gridCol>
                <a:gridCol w="755456">
                  <a:extLst>
                    <a:ext uri="{9D8B030D-6E8A-4147-A177-3AD203B41FA5}">
                      <a16:colId xmlns:a16="http://schemas.microsoft.com/office/drawing/2014/main" val="1858340102"/>
                    </a:ext>
                  </a:extLst>
                </a:gridCol>
                <a:gridCol w="941414">
                  <a:extLst>
                    <a:ext uri="{9D8B030D-6E8A-4147-A177-3AD203B41FA5}">
                      <a16:colId xmlns:a16="http://schemas.microsoft.com/office/drawing/2014/main" val="62285406"/>
                    </a:ext>
                  </a:extLst>
                </a:gridCol>
              </a:tblGrid>
              <a:tr h="2130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Part # and Functions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Potential Failure Mode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Potential Effect(s) of Failure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Severity (S)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Potential Causes and Mechanisms of Failure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Occurrence (O)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Current Design Controls Test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Detection (D)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RPN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Recommended Action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187839"/>
                  </a:ext>
                </a:extLst>
              </a:tr>
              <a:tr h="1207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1.1 Aluminum Sheet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steering and net tension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Joint Leakage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 opposite force to the joint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Putting load on the joint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Strong Connect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82827"/>
                  </a:ext>
                </a:extLst>
              </a:tr>
              <a:tr h="4830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1.2 Aluminum sheets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Tensions and breakage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cracks on the sheet, destruction of sheet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Extra load on sheet, 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No support for the sheet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Checking the stress on the sheet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None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44665"/>
                  </a:ext>
                </a:extLst>
              </a:tr>
              <a:tr h="6037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2.1  screw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Breakage of screw, Destruction of the screw cap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Unable to un screw it, unable to screw properly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Half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 Low quality manufacturing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2. Non use of proper tools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 Stress testing for screw 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2. Use of various quality tools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563726"/>
                  </a:ext>
                </a:extLst>
              </a:tr>
              <a:tr h="6037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3.1 screw gun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Extra speed of gun, burning of motor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Unbale to screw the boards, Extra costs, wastage of time and resources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 Over heating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2. Improper voltage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3. over use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 Testing with various types of screws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2. voltage change test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876163"/>
                  </a:ext>
                </a:extLst>
              </a:tr>
              <a:tr h="4830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3.2 Motor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Burning of motor, dislocation of wings angle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purpose of device failed,  extra cost addition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 bad quality of copper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2. poor windings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3. over voltage, over speed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 Speed test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2. Over voltage test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Check multiple fans and test them roguishly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95734"/>
                  </a:ext>
                </a:extLst>
              </a:tr>
              <a:tr h="4830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4.1 Shaft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Bending of Shaft, Breakage of Shaft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wait for new shaft, cost increased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1.Bad quality due to molding, </a:t>
                      </a:r>
                      <a:b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2. poor quality shaft is used 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1.Bad  seeding, Poor Quality aluminum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Test various qualities if pipes available at same cost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109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646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FMEA Analysis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743564"/>
              </p:ext>
            </p:extLst>
          </p:nvPr>
        </p:nvGraphicFramePr>
        <p:xfrm>
          <a:off x="1316993" y="1874517"/>
          <a:ext cx="10179049" cy="4343402"/>
        </p:xfrm>
        <a:graphic>
          <a:graphicData uri="http://schemas.openxmlformats.org/drawingml/2006/table">
            <a:tbl>
              <a:tblPr/>
              <a:tblGrid>
                <a:gridCol w="1278556">
                  <a:extLst>
                    <a:ext uri="{9D8B030D-6E8A-4147-A177-3AD203B41FA5}">
                      <a16:colId xmlns:a16="http://schemas.microsoft.com/office/drawing/2014/main" val="3307794858"/>
                    </a:ext>
                  </a:extLst>
                </a:gridCol>
                <a:gridCol w="1560420">
                  <a:extLst>
                    <a:ext uri="{9D8B030D-6E8A-4147-A177-3AD203B41FA5}">
                      <a16:colId xmlns:a16="http://schemas.microsoft.com/office/drawing/2014/main" val="563478693"/>
                    </a:ext>
                  </a:extLst>
                </a:gridCol>
                <a:gridCol w="918236">
                  <a:extLst>
                    <a:ext uri="{9D8B030D-6E8A-4147-A177-3AD203B41FA5}">
                      <a16:colId xmlns:a16="http://schemas.microsoft.com/office/drawing/2014/main" val="2129247380"/>
                    </a:ext>
                  </a:extLst>
                </a:gridCol>
                <a:gridCol w="479458">
                  <a:extLst>
                    <a:ext uri="{9D8B030D-6E8A-4147-A177-3AD203B41FA5}">
                      <a16:colId xmlns:a16="http://schemas.microsoft.com/office/drawing/2014/main" val="397549192"/>
                    </a:ext>
                  </a:extLst>
                </a:gridCol>
                <a:gridCol w="1522644">
                  <a:extLst>
                    <a:ext uri="{9D8B030D-6E8A-4147-A177-3AD203B41FA5}">
                      <a16:colId xmlns:a16="http://schemas.microsoft.com/office/drawing/2014/main" val="734544214"/>
                    </a:ext>
                  </a:extLst>
                </a:gridCol>
                <a:gridCol w="688677">
                  <a:extLst>
                    <a:ext uri="{9D8B030D-6E8A-4147-A177-3AD203B41FA5}">
                      <a16:colId xmlns:a16="http://schemas.microsoft.com/office/drawing/2014/main" val="3724934070"/>
                    </a:ext>
                  </a:extLst>
                </a:gridCol>
                <a:gridCol w="1394788">
                  <a:extLst>
                    <a:ext uri="{9D8B030D-6E8A-4147-A177-3AD203B41FA5}">
                      <a16:colId xmlns:a16="http://schemas.microsoft.com/office/drawing/2014/main" val="518185764"/>
                    </a:ext>
                  </a:extLst>
                </a:gridCol>
                <a:gridCol w="639278">
                  <a:extLst>
                    <a:ext uri="{9D8B030D-6E8A-4147-A177-3AD203B41FA5}">
                      <a16:colId xmlns:a16="http://schemas.microsoft.com/office/drawing/2014/main" val="3338355764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827474940"/>
                    </a:ext>
                  </a:extLst>
                </a:gridCol>
                <a:gridCol w="941482">
                  <a:extLst>
                    <a:ext uri="{9D8B030D-6E8A-4147-A177-3AD203B41FA5}">
                      <a16:colId xmlns:a16="http://schemas.microsoft.com/office/drawing/2014/main" val="595017944"/>
                    </a:ext>
                  </a:extLst>
                </a:gridCol>
              </a:tblGrid>
              <a:tr h="123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3.11 chargeable batteries 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Overcharging, no charging, discharge too quick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usefulness will be lost, power will be wasted, less back of power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1. No power backup will be available</a:t>
                      </a:r>
                      <a:b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2. wind energy will be wasted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1. Testing with various types charging screws up will be available</a:t>
                      </a:r>
                      <a:b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2. will change test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try to place charging circuit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080196"/>
                  </a:ext>
                </a:extLst>
              </a:tr>
              <a:tr h="1239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5.1 rubber Wheels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breaking of rubber start, bending, changing shape due to temperature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start will not work, changing the rubber will be extra costly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1. start will not work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1. rubber stress test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453622"/>
                  </a:ext>
                </a:extLst>
              </a:tr>
              <a:tr h="8296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5.2 Silicon board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silicon breaking, strand weakness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moisture will increase and short-circuit may occur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1. Robot will loose control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1. Structure extreme weather conditions tests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None 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006235"/>
                  </a:ext>
                </a:extLst>
              </a:tr>
              <a:tr h="10346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6.1 Wheel Rims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angle changes, breakage, changing load on turbine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Robot will not able to move and cause extra cot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Wheels will not move in a line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1. Efficiency lost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576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Test in extreme conditions and loads</a:t>
                      </a:r>
                    </a:p>
                  </a:txBody>
                  <a:tcPr marL="8725" marR="8725" marT="8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12842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292085"/>
              </p:ext>
            </p:extLst>
          </p:nvPr>
        </p:nvGraphicFramePr>
        <p:xfrm>
          <a:off x="1316265" y="1371600"/>
          <a:ext cx="10178321" cy="487163"/>
        </p:xfrm>
        <a:graphic>
          <a:graphicData uri="http://schemas.openxmlformats.org/drawingml/2006/table">
            <a:tbl>
              <a:tblPr/>
              <a:tblGrid>
                <a:gridCol w="1278465">
                  <a:extLst>
                    <a:ext uri="{9D8B030D-6E8A-4147-A177-3AD203B41FA5}">
                      <a16:colId xmlns:a16="http://schemas.microsoft.com/office/drawing/2014/main" val="3222602276"/>
                    </a:ext>
                  </a:extLst>
                </a:gridCol>
                <a:gridCol w="1560308">
                  <a:extLst>
                    <a:ext uri="{9D8B030D-6E8A-4147-A177-3AD203B41FA5}">
                      <a16:colId xmlns:a16="http://schemas.microsoft.com/office/drawing/2014/main" val="2583274622"/>
                    </a:ext>
                  </a:extLst>
                </a:gridCol>
                <a:gridCol w="918170">
                  <a:extLst>
                    <a:ext uri="{9D8B030D-6E8A-4147-A177-3AD203B41FA5}">
                      <a16:colId xmlns:a16="http://schemas.microsoft.com/office/drawing/2014/main" val="995050289"/>
                    </a:ext>
                  </a:extLst>
                </a:gridCol>
                <a:gridCol w="479424">
                  <a:extLst>
                    <a:ext uri="{9D8B030D-6E8A-4147-A177-3AD203B41FA5}">
                      <a16:colId xmlns:a16="http://schemas.microsoft.com/office/drawing/2014/main" val="4135638657"/>
                    </a:ext>
                  </a:extLst>
                </a:gridCol>
                <a:gridCol w="1522534">
                  <a:extLst>
                    <a:ext uri="{9D8B030D-6E8A-4147-A177-3AD203B41FA5}">
                      <a16:colId xmlns:a16="http://schemas.microsoft.com/office/drawing/2014/main" val="3138529539"/>
                    </a:ext>
                  </a:extLst>
                </a:gridCol>
                <a:gridCol w="688628">
                  <a:extLst>
                    <a:ext uri="{9D8B030D-6E8A-4147-A177-3AD203B41FA5}">
                      <a16:colId xmlns:a16="http://schemas.microsoft.com/office/drawing/2014/main" val="2499331532"/>
                    </a:ext>
                  </a:extLst>
                </a:gridCol>
                <a:gridCol w="1394689">
                  <a:extLst>
                    <a:ext uri="{9D8B030D-6E8A-4147-A177-3AD203B41FA5}">
                      <a16:colId xmlns:a16="http://schemas.microsoft.com/office/drawing/2014/main" val="3566416130"/>
                    </a:ext>
                  </a:extLst>
                </a:gridCol>
                <a:gridCol w="639233">
                  <a:extLst>
                    <a:ext uri="{9D8B030D-6E8A-4147-A177-3AD203B41FA5}">
                      <a16:colId xmlns:a16="http://schemas.microsoft.com/office/drawing/2014/main" val="1452107628"/>
                    </a:ext>
                  </a:extLst>
                </a:gridCol>
                <a:gridCol w="755456">
                  <a:extLst>
                    <a:ext uri="{9D8B030D-6E8A-4147-A177-3AD203B41FA5}">
                      <a16:colId xmlns:a16="http://schemas.microsoft.com/office/drawing/2014/main" val="866682672"/>
                    </a:ext>
                  </a:extLst>
                </a:gridCol>
                <a:gridCol w="941414">
                  <a:extLst>
                    <a:ext uri="{9D8B030D-6E8A-4147-A177-3AD203B41FA5}">
                      <a16:colId xmlns:a16="http://schemas.microsoft.com/office/drawing/2014/main" val="2614103067"/>
                    </a:ext>
                  </a:extLst>
                </a:gridCol>
              </a:tblGrid>
              <a:tr h="2130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Part # and Functions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Potential Failure Mode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Potential Effect(s) of Failure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Severity (S)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Potential Causes and Mechanisms of Failure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Occurrence (O)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Current Design Controls Test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Detection (D)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RPN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Arial" panose="020B0604020202020204" pitchFamily="34" charset="0"/>
                        </a:rPr>
                        <a:t>Recommended Action</a:t>
                      </a:r>
                    </a:p>
                  </a:txBody>
                  <a:tcPr marL="7103" marR="7103" marT="7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748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969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VALIDATION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Risk </a:t>
            </a:r>
            <a:r>
              <a:rPr lang="en-US" dirty="0"/>
              <a:t>Trade-Off </a:t>
            </a:r>
            <a:r>
              <a:rPr lang="en-US" dirty="0" smtClean="0"/>
              <a:t>Analysis</a:t>
            </a:r>
          </a:p>
          <a:p>
            <a:r>
              <a:rPr lang="en-US" dirty="0" smtClean="0"/>
              <a:t>Risk </a:t>
            </a:r>
            <a:r>
              <a:rPr lang="en-US" dirty="0"/>
              <a:t>Trade-Off analysis has shown that we need to trade with the weight to get the maximum result from the </a:t>
            </a:r>
            <a:r>
              <a:rPr lang="en-US" dirty="0" smtClean="0"/>
              <a:t>Robot</a:t>
            </a:r>
          </a:p>
          <a:p>
            <a:r>
              <a:rPr lang="en-US" dirty="0" smtClean="0"/>
              <a:t>Weight </a:t>
            </a:r>
            <a:r>
              <a:rPr lang="en-US" dirty="0"/>
              <a:t>is a critical part of the design but increasing a little bit of more weight can gain can us much more efficiency and accuracy. •From the analysis </a:t>
            </a:r>
            <a:endParaRPr lang="en-US" dirty="0" smtClean="0"/>
          </a:p>
          <a:p>
            <a:r>
              <a:rPr lang="en-US" dirty="0" smtClean="0"/>
              <a:t>Increase </a:t>
            </a:r>
            <a:r>
              <a:rPr lang="en-US" dirty="0"/>
              <a:t>of weight by 2 lb. can provide the speed up to 5 m/s^2 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an increase of 40% in the weight can get around 800% increase in speed because of adding extra powerful motor which can support the rotation and provided high torque. </a:t>
            </a:r>
          </a:p>
        </p:txBody>
      </p:sp>
    </p:spTree>
    <p:extLst>
      <p:ext uri="{BB962C8B-B14F-4D97-AF65-F5344CB8AC3E}">
        <p14:creationId xmlns:p14="http://schemas.microsoft.com/office/powerpoint/2010/main" val="1482440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Dimensions</a:t>
            </a:r>
          </a:p>
          <a:p>
            <a:pPr lvl="1"/>
            <a:r>
              <a:rPr lang="en-US" dirty="0" smtClean="0"/>
              <a:t>The Area can test using the foot scale </a:t>
            </a:r>
          </a:p>
          <a:p>
            <a:pPr lvl="1"/>
            <a:r>
              <a:rPr lang="en-US" dirty="0" smtClean="0"/>
              <a:t>Multiply the width and height to get the area </a:t>
            </a:r>
          </a:p>
          <a:p>
            <a:r>
              <a:rPr lang="en-US" dirty="0" smtClean="0"/>
              <a:t>Battery Time</a:t>
            </a:r>
          </a:p>
          <a:p>
            <a:pPr lvl="1"/>
            <a:r>
              <a:rPr lang="en-US" dirty="0" smtClean="0"/>
              <a:t>Battery time can test by running the battery with the motors with full load and use the time clock to record the total battery time </a:t>
            </a:r>
          </a:p>
          <a:p>
            <a:r>
              <a:rPr lang="en-US" dirty="0" smtClean="0"/>
              <a:t>Walking Length Capacity </a:t>
            </a:r>
          </a:p>
          <a:p>
            <a:pPr lvl="1"/>
            <a:r>
              <a:rPr lang="en-US" dirty="0" smtClean="0"/>
              <a:t>The Capacity of moving for the robot can test by measuring the distance using the meter scale </a:t>
            </a:r>
          </a:p>
          <a:p>
            <a:r>
              <a:rPr lang="en-US" dirty="0" smtClean="0"/>
              <a:t>Height</a:t>
            </a:r>
          </a:p>
          <a:p>
            <a:pPr lvl="1"/>
            <a:r>
              <a:rPr lang="en-US" dirty="0" smtClean="0"/>
              <a:t>Height will test using the foot scale.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5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500" dirty="0" smtClean="0"/>
              <a:t>The </a:t>
            </a:r>
            <a:r>
              <a:rPr lang="en-US" sz="2500" dirty="0"/>
              <a:t>is a Design project to make a robot which provides a sufficient way to Balancing </a:t>
            </a:r>
            <a:r>
              <a:rPr lang="en-US" sz="2500" dirty="0" smtClean="0"/>
              <a:t>Robot</a:t>
            </a:r>
          </a:p>
          <a:p>
            <a:r>
              <a:rPr lang="en-US" sz="2500" dirty="0" smtClean="0"/>
              <a:t>An </a:t>
            </a:r>
            <a:r>
              <a:rPr lang="en-US" sz="2500" dirty="0"/>
              <a:t>Autonomous Robot with the Wheels to balance on rough and tough </a:t>
            </a:r>
            <a:r>
              <a:rPr lang="en-US" sz="2500" dirty="0" smtClean="0"/>
              <a:t>terrains</a:t>
            </a:r>
          </a:p>
          <a:p>
            <a:r>
              <a:rPr lang="en-US" sz="2500" dirty="0" smtClean="0"/>
              <a:t>With </a:t>
            </a:r>
            <a:r>
              <a:rPr lang="en-US" sz="2500" dirty="0"/>
              <a:t>the help of wheels, it can move in all the directions on different terrains to show the balancing. </a:t>
            </a:r>
            <a:endParaRPr lang="en-US" sz="2500" dirty="0" smtClean="0"/>
          </a:p>
          <a:p>
            <a:r>
              <a:rPr lang="en-US" sz="2500" dirty="0" smtClean="0"/>
              <a:t>Control </a:t>
            </a:r>
            <a:r>
              <a:rPr lang="en-US" sz="2500" dirty="0"/>
              <a:t>the Robot through the instructions uploaded in its </a:t>
            </a:r>
            <a:r>
              <a:rPr lang="en-US" sz="2500" dirty="0" smtClean="0"/>
              <a:t>system</a:t>
            </a:r>
          </a:p>
          <a:p>
            <a:r>
              <a:rPr lang="en-US" sz="2500" smtClean="0"/>
              <a:t>Project Sponsored by: PROGRAM FEES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574523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Wheel Radius</a:t>
            </a:r>
          </a:p>
          <a:p>
            <a:pPr lvl="1"/>
            <a:r>
              <a:rPr lang="en-US" dirty="0" smtClean="0"/>
              <a:t>The radius </a:t>
            </a:r>
            <a:r>
              <a:rPr lang="en-US" dirty="0"/>
              <a:t>of </a:t>
            </a:r>
            <a:r>
              <a:rPr lang="en-US" dirty="0" smtClean="0"/>
              <a:t>the wheel </a:t>
            </a:r>
            <a:r>
              <a:rPr lang="en-US" dirty="0"/>
              <a:t>can also test using the foot scale. </a:t>
            </a:r>
          </a:p>
          <a:p>
            <a:r>
              <a:rPr lang="en-US" dirty="0"/>
              <a:t>Degree of Freedom</a:t>
            </a:r>
          </a:p>
          <a:p>
            <a:pPr lvl="1"/>
            <a:r>
              <a:rPr lang="en-US" dirty="0"/>
              <a:t>It will test by counting the motors and then check with the naked eyes how many motors are using DOF</a:t>
            </a:r>
          </a:p>
          <a:p>
            <a:r>
              <a:rPr lang="en-US" dirty="0"/>
              <a:t>Width</a:t>
            </a:r>
          </a:p>
          <a:p>
            <a:pPr lvl="1"/>
            <a:r>
              <a:rPr lang="en-US" dirty="0"/>
              <a:t>It will also test using the foot scale</a:t>
            </a:r>
          </a:p>
        </p:txBody>
      </p:sp>
    </p:spTree>
    <p:extLst>
      <p:ext uri="{BB962C8B-B14F-4D97-AF65-F5344CB8AC3E}">
        <p14:creationId xmlns:p14="http://schemas.microsoft.com/office/powerpoint/2010/main" val="124872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849637"/>
              </p:ext>
            </p:extLst>
          </p:nvPr>
        </p:nvGraphicFramePr>
        <p:xfrm>
          <a:off x="1959429" y="3108959"/>
          <a:ext cx="8318136" cy="2064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9068">
                  <a:extLst>
                    <a:ext uri="{9D8B030D-6E8A-4147-A177-3AD203B41FA5}">
                      <a16:colId xmlns:a16="http://schemas.microsoft.com/office/drawing/2014/main" val="2176621277"/>
                    </a:ext>
                  </a:extLst>
                </a:gridCol>
                <a:gridCol w="4159068">
                  <a:extLst>
                    <a:ext uri="{9D8B030D-6E8A-4147-A177-3AD203B41FA5}">
                      <a16:colId xmlns:a16="http://schemas.microsoft.com/office/drawing/2014/main" val="464528859"/>
                    </a:ext>
                  </a:extLst>
                </a:gridCol>
              </a:tblGrid>
              <a:tr h="412883">
                <a:tc>
                  <a:txBody>
                    <a:bodyPr/>
                    <a:lstStyle/>
                    <a:p>
                      <a:r>
                        <a:rPr lang="en-US" dirty="0" smtClean="0"/>
                        <a:t>Total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992610"/>
                  </a:ext>
                </a:extLst>
              </a:tr>
              <a:tr h="412883">
                <a:tc>
                  <a:txBody>
                    <a:bodyPr/>
                    <a:lstStyle/>
                    <a:p>
                      <a:r>
                        <a:rPr lang="en-US" dirty="0" smtClean="0"/>
                        <a:t>Estimated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658376"/>
                  </a:ext>
                </a:extLst>
              </a:tr>
              <a:tr h="412883">
                <a:tc>
                  <a:txBody>
                    <a:bodyPr/>
                    <a:lstStyle/>
                    <a:p>
                      <a:r>
                        <a:rPr lang="en-US" dirty="0" smtClean="0"/>
                        <a:t>Prototype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882031"/>
                  </a:ext>
                </a:extLst>
              </a:tr>
              <a:tr h="412883">
                <a:tc>
                  <a:txBody>
                    <a:bodyPr/>
                    <a:lstStyle/>
                    <a:p>
                      <a:r>
                        <a:rPr lang="en-US" dirty="0" smtClean="0"/>
                        <a:t>Contingency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$344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87051"/>
                  </a:ext>
                </a:extLst>
              </a:tr>
              <a:tr h="412883">
                <a:tc>
                  <a:txBody>
                    <a:bodyPr/>
                    <a:lstStyle/>
                    <a:p>
                      <a:r>
                        <a:rPr lang="en-US" dirty="0" smtClean="0"/>
                        <a:t>Travelling</a:t>
                      </a:r>
                      <a:r>
                        <a:rPr lang="en-US" baseline="0" dirty="0" smtClean="0"/>
                        <a:t> etc.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411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84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– Gantt Chart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9222" y="1541418"/>
            <a:ext cx="10036914" cy="399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015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2800" dirty="0" smtClean="0"/>
              <a:t>[1]	</a:t>
            </a:r>
            <a:r>
              <a:rPr lang="en-US" sz="2800" dirty="0" smtClean="0">
                <a:hlinkClick r:id="rId2"/>
              </a:rPr>
              <a:t>https://www.ebay.com/itm/360-20KG-Waterproof-High-Torque-Metal-Gear-RC-Servo-Motor-Car-Helicopter-Boat/</a:t>
            </a:r>
            <a:endParaRPr lang="en-US" sz="2800" dirty="0" smtClean="0"/>
          </a:p>
          <a:p>
            <a:r>
              <a:rPr lang="en-US" sz="2800" dirty="0" smtClean="0"/>
              <a:t>[2] 	</a:t>
            </a:r>
            <a:r>
              <a:rPr lang="en-US" sz="2800" dirty="0" smtClean="0">
                <a:hlinkClick r:id="rId3"/>
              </a:rPr>
              <a:t>https://www.ebay.com/itm/STAINLESS-STEEL-SHEET-PLATE-in-Various-sizes-and-Thickness/112740090156?var=413195179173&amp;hash=item1a3fd5412c:m:mPUwwyOw159DWFCKTJz7fqA</a:t>
            </a:r>
            <a:endParaRPr lang="en-US" sz="2800" dirty="0" smtClean="0"/>
          </a:p>
          <a:p>
            <a:r>
              <a:rPr lang="en-US" sz="2800" dirty="0" smtClean="0"/>
              <a:t>[3]	</a:t>
            </a:r>
            <a:r>
              <a:rPr lang="en-US" sz="2800" dirty="0" smtClean="0">
                <a:hlinkClick r:id="rId4"/>
              </a:rPr>
              <a:t>https://www.ebay.com/itm/Arduino-UNO-R3-Mini-Micro-USB-ATmega328P-CH340G-Replace-ATmega16U2-Board/20192795</a:t>
            </a:r>
            <a:endParaRPr lang="en-US" sz="2800" dirty="0" smtClean="0"/>
          </a:p>
          <a:p>
            <a:r>
              <a:rPr lang="en-US" sz="2800" dirty="0" smtClean="0"/>
              <a:t>[4] 	</a:t>
            </a:r>
            <a:r>
              <a:rPr lang="en-US" sz="2800" dirty="0" smtClean="0">
                <a:hlinkClick r:id="rId5"/>
              </a:rPr>
              <a:t>https://www.ebay.com/itm/PS4-DUALSHOCK-4-Wireless-Controller-Bluetooth4-0-Gamepad-for-SONY-PlayStation-US/123895207849?hash=item1cd8bad7a9:m:mL4D1NtKRZ7718d31_Ts2fg</a:t>
            </a:r>
            <a:r>
              <a:rPr lang="en-US" sz="2800" dirty="0" smtClean="0"/>
              <a:t>	 </a:t>
            </a:r>
          </a:p>
          <a:p>
            <a:r>
              <a:rPr lang="en-US" sz="2800" dirty="0" smtClean="0"/>
              <a:t>[5]	</a:t>
            </a:r>
            <a:r>
              <a:rPr lang="en-US" sz="2800" dirty="0" smtClean="0">
                <a:hlinkClick r:id="rId6"/>
              </a:rPr>
              <a:t>https://www.sparkfun.com/products/12577</a:t>
            </a:r>
            <a:endParaRPr lang="en-US" sz="2800" dirty="0" smtClean="0"/>
          </a:p>
          <a:p>
            <a:r>
              <a:rPr lang="en-US" sz="2800" dirty="0" smtClean="0"/>
              <a:t>[6]	</a:t>
            </a:r>
            <a:r>
              <a:rPr lang="en-US" sz="2800" dirty="0" smtClean="0">
                <a:hlinkClick r:id="rId7"/>
              </a:rPr>
              <a:t>https://www.ebay.com/itm/Strong-Heavy-Duty-Strap-Hinges-Zinc-Tee-Door-Gate-GOLD-Choose-your-pack-size/142432290165?hash=item2129a04575:m:mRej1rysKMpJj9NQ2h7a8MA</a:t>
            </a:r>
            <a:endParaRPr lang="en-US" sz="2800" dirty="0" smtClean="0"/>
          </a:p>
          <a:p>
            <a:r>
              <a:rPr lang="en-US" sz="2800" dirty="0" smtClean="0"/>
              <a:t>[7]	</a:t>
            </a:r>
            <a:r>
              <a:rPr lang="en-US" sz="2800" dirty="0" smtClean="0">
                <a:hlinkClick r:id="rId8"/>
              </a:rPr>
              <a:t>https://www.ebay.com/itm/Multicolor-Adhesive-High-Gloss-Film-Vinyl-PVC-Tape-Automotive-Grade-Car-Wrap/223034541877?var=521843692188&amp;hash=item33ede50735:g:6qEAAOSwi5dcl0Qt</a:t>
            </a:r>
            <a:endParaRPr lang="en-US" sz="2800" dirty="0" smtClean="0"/>
          </a:p>
          <a:p>
            <a:r>
              <a:rPr lang="en-US" sz="2800" dirty="0" smtClean="0"/>
              <a:t>[8]	</a:t>
            </a:r>
            <a:r>
              <a:rPr lang="en-US" sz="2800" dirty="0" smtClean="0">
                <a:hlinkClick r:id="rId9"/>
              </a:rPr>
              <a:t>https://www.ebay.com/itm/M3-Black-12-9-Grade-Alloy-Steel-Allen-Hex-Socket-Cap-Head-Screw-Bolt-DIN912/182022519670?_trkpar</a:t>
            </a:r>
            <a:endParaRPr lang="en-US" sz="2800" dirty="0" smtClean="0"/>
          </a:p>
          <a:p>
            <a:r>
              <a:rPr lang="en-US" sz="2800" dirty="0" smtClean="0"/>
              <a:t>[9]	</a:t>
            </a:r>
            <a:r>
              <a:rPr lang="en-US" sz="2800" dirty="0" smtClean="0">
                <a:hlinkClick r:id="rId10"/>
              </a:rPr>
              <a:t>https://www.ebay.com/itm/4-4Ah-4400mah-36v-18650-lithium-battery-pack-for-Balance-Scooter-Board-2-wheel/123902060267?_trkparms=aid%3D555018%26algo%3DPL.SIM%26ao%3D1%26asc%3D6</a:t>
            </a:r>
            <a:endParaRPr lang="en-US" sz="2800" dirty="0" smtClean="0"/>
          </a:p>
          <a:p>
            <a:r>
              <a:rPr lang="en-US" sz="2800" dirty="0" smtClean="0"/>
              <a:t>[10]	</a:t>
            </a:r>
            <a:r>
              <a:rPr lang="en-US" sz="2800" dirty="0" smtClean="0">
                <a:hlinkClick r:id="rId11"/>
              </a:rPr>
              <a:t>https://www.ebay.com/itm/Safest-3-7V-18650-Charger-Lithium-Ion-Battery-USB-Rechargeable-Battery-	Universal/153613634183?_trkparms=ispr%3D1&amp;hash=item23c4160a87:m:m_p07jw_b4GxCYAdeRoJrZQ&amp;enc=AQAEAAA</a:t>
            </a:r>
            <a:endParaRPr lang="en-US" sz="2800" dirty="0" smtClean="0"/>
          </a:p>
          <a:p>
            <a:r>
              <a:rPr lang="en-US" sz="2800" dirty="0" smtClean="0"/>
              <a:t>[11]	</a:t>
            </a:r>
            <a:r>
              <a:rPr lang="en-US" sz="2800" dirty="0" smtClean="0">
                <a:hlinkClick r:id="rId12"/>
              </a:rPr>
              <a:t>https://www.ebay.com/itm/10-20-30CM-Jumper-Wire-Cable-Male-to-Male-to-Female-to-Female-Arduino-Breadboard/392315907400?_</a:t>
            </a:r>
            <a:endParaRPr lang="en-US" sz="2800" dirty="0" smtClean="0"/>
          </a:p>
          <a:p>
            <a:r>
              <a:rPr lang="en-US" sz="2800" dirty="0" smtClean="0"/>
              <a:t>[12]	</a:t>
            </a:r>
            <a:r>
              <a:rPr lang="en-US" sz="2800" dirty="0" smtClean="0">
                <a:hlinkClick r:id="rId13"/>
              </a:rPr>
              <a:t>https://www.ebay.com/itm/AC110-220V-Power-Supply-Adapter-Transformer-LED-Strip-2A-3A-5A-8A-DC-5V-12V-24V/322286626497?_trkparms=ispr%3D1&amp;hash=item4b09c7a6c1:m:mQ3El-	m3_vZFy4IcfeV7aTg&amp;enc=</a:t>
            </a:r>
            <a:r>
              <a:rPr lang="en-US" sz="2800" dirty="0" err="1" smtClean="0">
                <a:hlinkClick r:id="rId13"/>
              </a:rPr>
              <a:t>AQAEAAACMBPx</a:t>
            </a:r>
            <a:endParaRPr lang="en-US" sz="28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8268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 A – Shaft Calculations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𝑆h𝑒𝑎𝑟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𝑠𝑡𝑟𝑒𝑠𝑠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=72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𝑀𝑃𝑎</m:t>
                    </m:r>
                  </m:oMath>
                </a14:m>
                <a:endParaRPr lang="en-US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𝑆h𝑒𝑎𝑟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𝑆𝑡𝑟𝑒𝑠𝑠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72∗60∗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−3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0.48</m:t>
                        </m:r>
                      </m:den>
                    </m:f>
                  </m:oMath>
                </a14:m>
                <a:endParaRPr lang="en-US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𝑆h𝑒𝑎𝑟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𝑆𝑡𝑟𝑒𝑠𝑠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=9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𝑀𝑃𝑎</m:t>
                    </m:r>
                  </m:oMath>
                </a14:m>
                <a:endParaRPr lang="en-US" dirty="0"/>
              </a:p>
              <a:p>
                <a:r>
                  <a:rPr lang="en-US" dirty="0"/>
                  <a:t>Now calculate the weight ratio first,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𝜋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𝜋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0.006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0.006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∗1∗8050∗9.81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0.006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∗1∗8050∗9.81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39" b="-5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278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 A – Shaft calculations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=0.5556</m:t>
                    </m:r>
                  </m:oMath>
                </a14:m>
                <a:endParaRPr lang="en-US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max</m:t>
                        </m:r>
                      </m:sub>
                    </m:sSub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0.4012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π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o</m:t>
                            </m:r>
                          </m:sub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bSup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π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0.5556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o</m:t>
                            </m:r>
                          </m:sub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g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Reducing the above equation yield to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=0.7221∗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𝑚𝑥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So now put the values into the above equation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=0.7221∗9∗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0.006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1∗805∗9.81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=4.93∗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19" b="-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0055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3D CAD MODEL Has developed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389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083039" y="1510379"/>
          <a:ext cx="10515600" cy="4807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703">
                  <a:extLst>
                    <a:ext uri="{9D8B030D-6E8A-4147-A177-3AD203B41FA5}">
                      <a16:colId xmlns:a16="http://schemas.microsoft.com/office/drawing/2014/main" val="2427931962"/>
                    </a:ext>
                  </a:extLst>
                </a:gridCol>
                <a:gridCol w="246548">
                  <a:extLst>
                    <a:ext uri="{9D8B030D-6E8A-4147-A177-3AD203B41FA5}">
                      <a16:colId xmlns:a16="http://schemas.microsoft.com/office/drawing/2014/main" val="1541955453"/>
                    </a:ext>
                  </a:extLst>
                </a:gridCol>
                <a:gridCol w="776027">
                  <a:extLst>
                    <a:ext uri="{9D8B030D-6E8A-4147-A177-3AD203B41FA5}">
                      <a16:colId xmlns:a16="http://schemas.microsoft.com/office/drawing/2014/main" val="1110726201"/>
                    </a:ext>
                  </a:extLst>
                </a:gridCol>
                <a:gridCol w="287740">
                  <a:extLst>
                    <a:ext uri="{9D8B030D-6E8A-4147-A177-3AD203B41FA5}">
                      <a16:colId xmlns:a16="http://schemas.microsoft.com/office/drawing/2014/main" val="55099785"/>
                    </a:ext>
                  </a:extLst>
                </a:gridCol>
                <a:gridCol w="2083937">
                  <a:extLst>
                    <a:ext uri="{9D8B030D-6E8A-4147-A177-3AD203B41FA5}">
                      <a16:colId xmlns:a16="http://schemas.microsoft.com/office/drawing/2014/main" val="3489706698"/>
                    </a:ext>
                  </a:extLst>
                </a:gridCol>
                <a:gridCol w="2014182">
                  <a:extLst>
                    <a:ext uri="{9D8B030D-6E8A-4147-A177-3AD203B41FA5}">
                      <a16:colId xmlns:a16="http://schemas.microsoft.com/office/drawing/2014/main" val="1084116012"/>
                    </a:ext>
                  </a:extLst>
                </a:gridCol>
                <a:gridCol w="1162183">
                  <a:extLst>
                    <a:ext uri="{9D8B030D-6E8A-4147-A177-3AD203B41FA5}">
                      <a16:colId xmlns:a16="http://schemas.microsoft.com/office/drawing/2014/main" val="3169703692"/>
                    </a:ext>
                  </a:extLst>
                </a:gridCol>
                <a:gridCol w="1058091">
                  <a:extLst>
                    <a:ext uri="{9D8B030D-6E8A-4147-A177-3AD203B41FA5}">
                      <a16:colId xmlns:a16="http://schemas.microsoft.com/office/drawing/2014/main" val="3066635455"/>
                    </a:ext>
                  </a:extLst>
                </a:gridCol>
                <a:gridCol w="1018903">
                  <a:extLst>
                    <a:ext uri="{9D8B030D-6E8A-4147-A177-3AD203B41FA5}">
                      <a16:colId xmlns:a16="http://schemas.microsoft.com/office/drawing/2014/main" val="1732120843"/>
                    </a:ext>
                  </a:extLst>
                </a:gridCol>
                <a:gridCol w="1687286">
                  <a:extLst>
                    <a:ext uri="{9D8B030D-6E8A-4147-A177-3AD203B41FA5}">
                      <a16:colId xmlns:a16="http://schemas.microsoft.com/office/drawing/2014/main" val="3515424785"/>
                    </a:ext>
                  </a:extLst>
                </a:gridCol>
              </a:tblGrid>
              <a:tr h="148148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Bill of Materials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974328"/>
                  </a:ext>
                </a:extLst>
              </a:tr>
              <a:tr h="14814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988112"/>
                  </a:ext>
                </a:extLst>
              </a:tr>
              <a:tr h="14814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Team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446103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#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Part Name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Qty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Description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Functions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Material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Dimensions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Cost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Link to Cost estimate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2467741426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Servo Motor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 do the movement in each direction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Do the walking, dancing, balancing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Steel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1.2 x 1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$82.74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Ebay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976322262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Steel Sheet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Cut the sheet to make the robot sides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 the structure of robot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Steel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100 x 100 mm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$38.32 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Ebay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1873052761"/>
                  </a:ext>
                </a:extLst>
              </a:tr>
              <a:tr h="148148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Arduino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Control the Robot motors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Pass the signals to each part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Silicon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4 in x 4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$3.49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Ebay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1336672921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Controller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Control the robot wirelessly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Connect with Arduino to pass signals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Plastic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6 x 4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$27.99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Ebay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2003008876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Blue Smurft Bluetooth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Connect control with Arduino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Make the connection with Controller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Silicon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4 in x 4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$27.99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Spark Fun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3597881210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Strap Hinges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Make conneciton with motor and Plates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Put on the joints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Steel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 in x 4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$26.28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Ebay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793195235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High gloss Tape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To hold the items on the board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Grip all the parts over the robot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Vinyl PVC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4 x 2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$139.49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Ebay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2075154995"/>
                  </a:ext>
                </a:extLst>
              </a:tr>
              <a:tr h="148148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Screws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Make the connections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Hold the joints with hinges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Steel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0.5 x 0.1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$1.14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Ebay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3978985800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Battery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Provide power to arduino and motors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Generate the electricity from storage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Li-Ion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4 x 2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$97.50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Ebay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1393460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08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1407706" y="2286000"/>
          <a:ext cx="10102851" cy="953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611">
                  <a:extLst>
                    <a:ext uri="{9D8B030D-6E8A-4147-A177-3AD203B41FA5}">
                      <a16:colId xmlns:a16="http://schemas.microsoft.com/office/drawing/2014/main" val="4035279217"/>
                    </a:ext>
                  </a:extLst>
                </a:gridCol>
                <a:gridCol w="236870">
                  <a:extLst>
                    <a:ext uri="{9D8B030D-6E8A-4147-A177-3AD203B41FA5}">
                      <a16:colId xmlns:a16="http://schemas.microsoft.com/office/drawing/2014/main" val="2193014653"/>
                    </a:ext>
                  </a:extLst>
                </a:gridCol>
                <a:gridCol w="745567">
                  <a:extLst>
                    <a:ext uri="{9D8B030D-6E8A-4147-A177-3AD203B41FA5}">
                      <a16:colId xmlns:a16="http://schemas.microsoft.com/office/drawing/2014/main" val="3920647778"/>
                    </a:ext>
                  </a:extLst>
                </a:gridCol>
                <a:gridCol w="276446">
                  <a:extLst>
                    <a:ext uri="{9D8B030D-6E8A-4147-A177-3AD203B41FA5}">
                      <a16:colId xmlns:a16="http://schemas.microsoft.com/office/drawing/2014/main" val="472896975"/>
                    </a:ext>
                  </a:extLst>
                </a:gridCol>
                <a:gridCol w="184380">
                  <a:extLst>
                    <a:ext uri="{9D8B030D-6E8A-4147-A177-3AD203B41FA5}">
                      <a16:colId xmlns:a16="http://schemas.microsoft.com/office/drawing/2014/main" val="3765501685"/>
                    </a:ext>
                  </a:extLst>
                </a:gridCol>
                <a:gridCol w="1817760">
                  <a:extLst>
                    <a:ext uri="{9D8B030D-6E8A-4147-A177-3AD203B41FA5}">
                      <a16:colId xmlns:a16="http://schemas.microsoft.com/office/drawing/2014/main" val="296774887"/>
                    </a:ext>
                  </a:extLst>
                </a:gridCol>
                <a:gridCol w="2286132">
                  <a:extLst>
                    <a:ext uri="{9D8B030D-6E8A-4147-A177-3AD203B41FA5}">
                      <a16:colId xmlns:a16="http://schemas.microsoft.com/office/drawing/2014/main" val="3122083145"/>
                    </a:ext>
                  </a:extLst>
                </a:gridCol>
                <a:gridCol w="765557">
                  <a:extLst>
                    <a:ext uri="{9D8B030D-6E8A-4147-A177-3AD203B41FA5}">
                      <a16:colId xmlns:a16="http://schemas.microsoft.com/office/drawing/2014/main" val="3705080376"/>
                    </a:ext>
                  </a:extLst>
                </a:gridCol>
                <a:gridCol w="1016560">
                  <a:extLst>
                    <a:ext uri="{9D8B030D-6E8A-4147-A177-3AD203B41FA5}">
                      <a16:colId xmlns:a16="http://schemas.microsoft.com/office/drawing/2014/main" val="595144197"/>
                    </a:ext>
                  </a:extLst>
                </a:gridCol>
                <a:gridCol w="978910">
                  <a:extLst>
                    <a:ext uri="{9D8B030D-6E8A-4147-A177-3AD203B41FA5}">
                      <a16:colId xmlns:a16="http://schemas.microsoft.com/office/drawing/2014/main" val="1179946298"/>
                    </a:ext>
                  </a:extLst>
                </a:gridCol>
                <a:gridCol w="1621058">
                  <a:extLst>
                    <a:ext uri="{9D8B030D-6E8A-4147-A177-3AD203B41FA5}">
                      <a16:colId xmlns:a16="http://schemas.microsoft.com/office/drawing/2014/main" val="2658317569"/>
                    </a:ext>
                  </a:extLst>
                </a:gridCol>
              </a:tblGrid>
              <a:tr h="148148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Bill of Materials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907137"/>
                  </a:ext>
                </a:extLst>
              </a:tr>
              <a:tr h="14814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340616"/>
                  </a:ext>
                </a:extLst>
              </a:tr>
              <a:tr h="14814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Team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87941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#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Part Name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Qty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Description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Functions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Material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Dimensions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Cost</a:t>
                      </a:r>
                      <a:endParaRPr lang="en-US" sz="14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Link to Cost estimate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436" marR="8436" marT="8715" marB="0" anchor="b"/>
                </a:tc>
                <a:extLst>
                  <a:ext uri="{0D108BD9-81ED-4DB2-BD59-A6C34878D82A}">
                    <a16:rowId xmlns:a16="http://schemas.microsoft.com/office/drawing/2014/main" val="381065947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994956" y="2779431"/>
          <a:ext cx="10515600" cy="1306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9445">
                  <a:extLst>
                    <a:ext uri="{9D8B030D-6E8A-4147-A177-3AD203B41FA5}">
                      <a16:colId xmlns:a16="http://schemas.microsoft.com/office/drawing/2014/main" val="2917640717"/>
                    </a:ext>
                  </a:extLst>
                </a:gridCol>
                <a:gridCol w="777644">
                  <a:extLst>
                    <a:ext uri="{9D8B030D-6E8A-4147-A177-3AD203B41FA5}">
                      <a16:colId xmlns:a16="http://schemas.microsoft.com/office/drawing/2014/main" val="2158019626"/>
                    </a:ext>
                  </a:extLst>
                </a:gridCol>
                <a:gridCol w="475842">
                  <a:extLst>
                    <a:ext uri="{9D8B030D-6E8A-4147-A177-3AD203B41FA5}">
                      <a16:colId xmlns:a16="http://schemas.microsoft.com/office/drawing/2014/main" val="1317249779"/>
                    </a:ext>
                  </a:extLst>
                </a:gridCol>
                <a:gridCol w="1894811">
                  <a:extLst>
                    <a:ext uri="{9D8B030D-6E8A-4147-A177-3AD203B41FA5}">
                      <a16:colId xmlns:a16="http://schemas.microsoft.com/office/drawing/2014/main" val="532106983"/>
                    </a:ext>
                  </a:extLst>
                </a:gridCol>
                <a:gridCol w="2363681">
                  <a:extLst>
                    <a:ext uri="{9D8B030D-6E8A-4147-A177-3AD203B41FA5}">
                      <a16:colId xmlns:a16="http://schemas.microsoft.com/office/drawing/2014/main" val="956368135"/>
                    </a:ext>
                  </a:extLst>
                </a:gridCol>
                <a:gridCol w="862148">
                  <a:extLst>
                    <a:ext uri="{9D8B030D-6E8A-4147-A177-3AD203B41FA5}">
                      <a16:colId xmlns:a16="http://schemas.microsoft.com/office/drawing/2014/main" val="193692109"/>
                    </a:ext>
                  </a:extLst>
                </a:gridCol>
                <a:gridCol w="1018903">
                  <a:extLst>
                    <a:ext uri="{9D8B030D-6E8A-4147-A177-3AD203B41FA5}">
                      <a16:colId xmlns:a16="http://schemas.microsoft.com/office/drawing/2014/main" val="51657492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050539979"/>
                    </a:ext>
                  </a:extLst>
                </a:gridCol>
                <a:gridCol w="1687286">
                  <a:extLst>
                    <a:ext uri="{9D8B030D-6E8A-4147-A177-3AD203B41FA5}">
                      <a16:colId xmlns:a16="http://schemas.microsoft.com/office/drawing/2014/main" val="3189436332"/>
                    </a:ext>
                  </a:extLst>
                </a:gridCol>
              </a:tblGrid>
              <a:tr h="1481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10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Battery Cells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Controller power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Provide power to the controller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Li-Ion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3 x 1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$11.96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Ebay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1170777294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11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Jumper Wires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Connect between the parts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Make all the connection for supply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Copper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6 x 0.1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$4.00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Ebay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3545714536"/>
                  </a:ext>
                </a:extLst>
              </a:tr>
              <a:tr h="28758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12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Power Adopter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To charge the battery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Provide the charging to the robot battery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Plastic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4 x 2 in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$14.59 </a:t>
                      </a:r>
                      <a:endParaRPr lang="en-US" sz="14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Ebay</a:t>
                      </a:r>
                      <a:endParaRPr lang="en-US" sz="14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715" marR="8715" marT="8715" marB="0" anchor="b"/>
                </a:tc>
                <a:extLst>
                  <a:ext uri="{0D108BD9-81ED-4DB2-BD59-A6C34878D82A}">
                    <a16:rowId xmlns:a16="http://schemas.microsoft.com/office/drawing/2014/main" val="267880681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994955" y="4085736"/>
          <a:ext cx="10515601" cy="7605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03572">
                  <a:extLst>
                    <a:ext uri="{9D8B030D-6E8A-4147-A177-3AD203B41FA5}">
                      <a16:colId xmlns:a16="http://schemas.microsoft.com/office/drawing/2014/main" val="4127227731"/>
                    </a:ext>
                  </a:extLst>
                </a:gridCol>
                <a:gridCol w="3712029">
                  <a:extLst>
                    <a:ext uri="{9D8B030D-6E8A-4147-A177-3AD203B41FA5}">
                      <a16:colId xmlns:a16="http://schemas.microsoft.com/office/drawing/2014/main" val="336466395"/>
                    </a:ext>
                  </a:extLst>
                </a:gridCol>
              </a:tblGrid>
              <a:tr h="3802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$475.49 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6281003"/>
                  </a:ext>
                </a:extLst>
              </a:tr>
              <a:tr h="3802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Total incl. tax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$556.32 </a:t>
                      </a:r>
                      <a:endParaRPr lang="en-US" sz="14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0946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64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Wheeler Robot</a:t>
            </a:r>
          </a:p>
          <a:p>
            <a:r>
              <a:rPr lang="en-US" dirty="0" smtClean="0"/>
              <a:t>Balancing</a:t>
            </a:r>
          </a:p>
          <a:p>
            <a:r>
              <a:rPr lang="en-US" dirty="0" smtClean="0"/>
              <a:t>Move Forward </a:t>
            </a:r>
          </a:p>
          <a:p>
            <a:r>
              <a:rPr lang="en-US" dirty="0" smtClean="0"/>
              <a:t>Move Backward</a:t>
            </a:r>
          </a:p>
          <a:p>
            <a:r>
              <a:rPr lang="en-US" dirty="0" smtClean="0"/>
              <a:t>Stable in all directions</a:t>
            </a:r>
          </a:p>
          <a:p>
            <a:r>
              <a:rPr lang="en-US" dirty="0" smtClean="0"/>
              <a:t>Increase and decrease the speed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768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t"/>
            <a:r>
              <a:rPr lang="en-US" b="1" dirty="0" smtClean="0"/>
              <a:t>Customer </a:t>
            </a:r>
            <a:r>
              <a:rPr lang="en-US" b="1" dirty="0"/>
              <a:t>Requirements</a:t>
            </a:r>
            <a:endParaRPr lang="en-US" dirty="0"/>
          </a:p>
          <a:p>
            <a:pPr fontAlgn="t"/>
            <a:r>
              <a:rPr lang="en-US" b="1" dirty="0" smtClean="0"/>
              <a:t>Wheeler Robot</a:t>
            </a:r>
            <a:endParaRPr lang="en-US" dirty="0"/>
          </a:p>
          <a:p>
            <a:pPr fontAlgn="t"/>
            <a:r>
              <a:rPr lang="en-US" b="1" dirty="0"/>
              <a:t>Reciprocal Linear Mechanism</a:t>
            </a:r>
            <a:endParaRPr lang="en-US" dirty="0"/>
          </a:p>
          <a:p>
            <a:pPr fontAlgn="t"/>
            <a:r>
              <a:rPr lang="en-US" b="1" dirty="0"/>
              <a:t>Forward and Backward Motion</a:t>
            </a:r>
            <a:endParaRPr lang="en-US" dirty="0"/>
          </a:p>
          <a:p>
            <a:pPr fontAlgn="t"/>
            <a:r>
              <a:rPr lang="en-US" b="1" dirty="0"/>
              <a:t>Safe to Use</a:t>
            </a:r>
            <a:endParaRPr lang="en-US" dirty="0"/>
          </a:p>
          <a:p>
            <a:pPr fontAlgn="t"/>
            <a:r>
              <a:rPr lang="en-US" b="1" dirty="0"/>
              <a:t>Remotely Control</a:t>
            </a:r>
            <a:endParaRPr lang="en-US" dirty="0"/>
          </a:p>
          <a:p>
            <a:pPr fontAlgn="t"/>
            <a:r>
              <a:rPr lang="en-US" b="1" dirty="0"/>
              <a:t>Long battery backup</a:t>
            </a:r>
            <a:endParaRPr lang="en-US" dirty="0"/>
          </a:p>
          <a:p>
            <a:pPr fontAlgn="t"/>
            <a:r>
              <a:rPr lang="en-US" b="1" dirty="0"/>
              <a:t>Smooth Transition</a:t>
            </a:r>
            <a:endParaRPr lang="en-US" dirty="0"/>
          </a:p>
          <a:p>
            <a:pPr fontAlgn="t"/>
            <a:r>
              <a:rPr lang="en-US" b="1" dirty="0"/>
              <a:t>Racing speed can control</a:t>
            </a:r>
            <a:endParaRPr lang="en-US" dirty="0"/>
          </a:p>
          <a:p>
            <a:pPr fontAlgn="t"/>
            <a:r>
              <a:rPr lang="en-US" b="1" dirty="0"/>
              <a:t>Capable of Balancing in all directions</a:t>
            </a:r>
            <a:endParaRPr lang="en-US" dirty="0"/>
          </a:p>
          <a:p>
            <a:pPr fontAlgn="t"/>
            <a:r>
              <a:rPr lang="en-US" b="1" dirty="0"/>
              <a:t>Perform dancing</a:t>
            </a:r>
            <a:endParaRPr lang="en-US" dirty="0"/>
          </a:p>
          <a:p>
            <a:pPr fontAlgn="t"/>
            <a:r>
              <a:rPr lang="en-US" b="1" dirty="0"/>
              <a:t>Reliable</a:t>
            </a:r>
            <a:endParaRPr lang="en-US" dirty="0"/>
          </a:p>
          <a:p>
            <a:pPr fontAlgn="t"/>
            <a:r>
              <a:rPr lang="en-US" b="1" dirty="0"/>
              <a:t>Long lasting Durable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3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Robot Design is Wheeler Design so the first requirement has fulfilled</a:t>
            </a:r>
          </a:p>
          <a:p>
            <a:r>
              <a:rPr lang="en-US" dirty="0" smtClean="0"/>
              <a:t>Reciprocal Linear Mechanism requirement has fulfilled using the motors that directly operate the wheels with the help of a gear system</a:t>
            </a:r>
          </a:p>
          <a:p>
            <a:r>
              <a:rPr lang="en-US" dirty="0" smtClean="0"/>
              <a:t>Forward and Backward motion requirement has fulfilled as the robot can move forward and backward with the help of wheels</a:t>
            </a:r>
          </a:p>
          <a:p>
            <a:r>
              <a:rPr lang="en-US" dirty="0" smtClean="0"/>
              <a:t>The Robot is safe to use because no sharp edge is present so the requirement has fulfilled</a:t>
            </a:r>
          </a:p>
          <a:p>
            <a:r>
              <a:rPr lang="en-US" dirty="0" smtClean="0"/>
              <a:t>Remotely Control the Robot requirement: Autonomous robot but the instructions will pass to the Robot using the remote so remote control access</a:t>
            </a:r>
          </a:p>
        </p:txBody>
      </p:sp>
    </p:spTree>
    <p:extLst>
      <p:ext uri="{BB962C8B-B14F-4D97-AF65-F5344CB8AC3E}">
        <p14:creationId xmlns:p14="http://schemas.microsoft.com/office/powerpoint/2010/main" val="68022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Long Battery Backup: Use of high power battery for long battery backup</a:t>
            </a:r>
          </a:p>
          <a:p>
            <a:r>
              <a:rPr lang="en-US" dirty="0" smtClean="0"/>
              <a:t>A Smooth transition is fulfilling because of wheels using in it and also the smooth transition can be seen </a:t>
            </a:r>
          </a:p>
          <a:p>
            <a:r>
              <a:rPr lang="en-US" dirty="0" smtClean="0"/>
              <a:t>Racing Speed can control as the speed of forwarding and backward motion can control so this requirement is fulfilling </a:t>
            </a:r>
          </a:p>
          <a:p>
            <a:r>
              <a:rPr lang="en-US" dirty="0" smtClean="0"/>
              <a:t>Balancing in all directions using the gyroscope so fulfilled this requirement by the design</a:t>
            </a:r>
          </a:p>
          <a:p>
            <a:r>
              <a:rPr lang="en-US" dirty="0" smtClean="0"/>
              <a:t>Perform Dancing: This requirement has not yet decided to fulfill or not</a:t>
            </a:r>
          </a:p>
        </p:txBody>
      </p:sp>
    </p:spTree>
    <p:extLst>
      <p:ext uri="{BB962C8B-B14F-4D97-AF65-F5344CB8AC3E}">
        <p14:creationId xmlns:p14="http://schemas.microsoft.com/office/powerpoint/2010/main" val="182852469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2934</TotalTime>
  <Words>1597</Words>
  <Application>Microsoft Office PowerPoint</Application>
  <PresentationFormat>Widescreen</PresentationFormat>
  <Paragraphs>430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Cambria Math</vt:lpstr>
      <vt:lpstr>Gill Sans MT</vt:lpstr>
      <vt:lpstr>Impact</vt:lpstr>
      <vt:lpstr>Verdana</vt:lpstr>
      <vt:lpstr>Badge</vt:lpstr>
      <vt:lpstr>Biped Robot</vt:lpstr>
      <vt:lpstr>Introduction </vt:lpstr>
      <vt:lpstr>Design Description</vt:lpstr>
      <vt:lpstr>Bill of Material </vt:lpstr>
      <vt:lpstr>Bill of Materials</vt:lpstr>
      <vt:lpstr>Design Functions</vt:lpstr>
      <vt:lpstr>Design Requirements</vt:lpstr>
      <vt:lpstr>Design Requirements</vt:lpstr>
      <vt:lpstr>Design Requirements</vt:lpstr>
      <vt:lpstr>DESIGN Requirements</vt:lpstr>
      <vt:lpstr>Design Requirements </vt:lpstr>
      <vt:lpstr>Design Requirements</vt:lpstr>
      <vt:lpstr>Design Requirements</vt:lpstr>
      <vt:lpstr>Design Requirements </vt:lpstr>
      <vt:lpstr>Design Requirements </vt:lpstr>
      <vt:lpstr>FMEA ANALYSIS</vt:lpstr>
      <vt:lpstr>FMEA Analysis</vt:lpstr>
      <vt:lpstr>DESIGN VALIDATION </vt:lpstr>
      <vt:lpstr>Testing Procedures</vt:lpstr>
      <vt:lpstr>Testing Procedures</vt:lpstr>
      <vt:lpstr>Budget </vt:lpstr>
      <vt:lpstr>SCHEDULE – Gantt Chart</vt:lpstr>
      <vt:lpstr>Reference</vt:lpstr>
      <vt:lpstr>APPENDIX A – Shaft Calculations</vt:lpstr>
      <vt:lpstr>APPENDIX A – Shaft calculations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khawar Nawaz</dc:creator>
  <cp:lastModifiedBy>khawar Nawaz</cp:lastModifiedBy>
  <cp:revision>316</cp:revision>
  <dcterms:created xsi:type="dcterms:W3CDTF">2019-09-13T06:58:57Z</dcterms:created>
  <dcterms:modified xsi:type="dcterms:W3CDTF">2019-11-02T04:03:37Z</dcterms:modified>
</cp:coreProperties>
</file>